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81" r:id="rId3"/>
    <p:sldId id="257" r:id="rId4"/>
    <p:sldId id="260" r:id="rId5"/>
    <p:sldId id="301" r:id="rId6"/>
    <p:sldId id="258" r:id="rId7"/>
    <p:sldId id="259" r:id="rId8"/>
    <p:sldId id="293" r:id="rId9"/>
    <p:sldId id="294" r:id="rId10"/>
    <p:sldId id="282" r:id="rId11"/>
  </p:sldIdLst>
  <p:sldSz cx="6858000" cy="9144000" type="screen4x3"/>
  <p:notesSz cx="6811963" cy="994568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264" autoAdjust="0"/>
    <p:restoredTop sz="94660"/>
  </p:normalViewPr>
  <p:slideViewPr>
    <p:cSldViewPr>
      <p:cViewPr>
        <p:scale>
          <a:sx n="90" d="100"/>
          <a:sy n="90" d="100"/>
        </p:scale>
        <p:origin x="-2058" y="-72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88" d="100"/>
          <a:sy n="88" d="100"/>
        </p:scale>
        <p:origin x="-2886" y="-126"/>
      </p:cViewPr>
      <p:guideLst>
        <p:guide orient="horz" pos="3133"/>
        <p:guide pos="2146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51850" cy="497284"/>
          </a:xfrm>
          <a:prstGeom prst="rect">
            <a:avLst/>
          </a:prstGeom>
        </p:spPr>
        <p:txBody>
          <a:bodyPr vert="horz" lIns="93296" tIns="46648" rIns="93296" bIns="46648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8537" y="0"/>
            <a:ext cx="2951850" cy="497284"/>
          </a:xfrm>
          <a:prstGeom prst="rect">
            <a:avLst/>
          </a:prstGeom>
        </p:spPr>
        <p:txBody>
          <a:bodyPr vert="horz" lIns="93296" tIns="46648" rIns="93296" bIns="46648" rtlCol="0"/>
          <a:lstStyle>
            <a:lvl1pPr algn="r">
              <a:defRPr sz="1200"/>
            </a:lvl1pPr>
          </a:lstStyle>
          <a:p>
            <a:fld id="{3352496D-4502-4009-BBF3-CFD1D4BA2A9C}" type="datetimeFigureOut">
              <a:rPr lang="ko-KR" altLang="en-US" smtClean="0"/>
              <a:t>2016-03-09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2008188" y="746125"/>
            <a:ext cx="2795587" cy="37290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296" tIns="46648" rIns="93296" bIns="46648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1197" y="4724202"/>
            <a:ext cx="5449570" cy="4475560"/>
          </a:xfrm>
          <a:prstGeom prst="rect">
            <a:avLst/>
          </a:prstGeom>
        </p:spPr>
        <p:txBody>
          <a:bodyPr vert="horz" lIns="93296" tIns="46648" rIns="93296" bIns="46648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46677"/>
            <a:ext cx="2951850" cy="497284"/>
          </a:xfrm>
          <a:prstGeom prst="rect">
            <a:avLst/>
          </a:prstGeom>
        </p:spPr>
        <p:txBody>
          <a:bodyPr vert="horz" lIns="93296" tIns="46648" rIns="93296" bIns="46648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8537" y="9446677"/>
            <a:ext cx="2951850" cy="497284"/>
          </a:xfrm>
          <a:prstGeom prst="rect">
            <a:avLst/>
          </a:prstGeom>
        </p:spPr>
        <p:txBody>
          <a:bodyPr vert="horz" lIns="93296" tIns="46648" rIns="93296" bIns="46648" rtlCol="0" anchor="b"/>
          <a:lstStyle>
            <a:lvl1pPr algn="r">
              <a:defRPr sz="1200"/>
            </a:lvl1pPr>
          </a:lstStyle>
          <a:p>
            <a:fld id="{BA92FFD4-16B6-4BC0-AC7E-4CED1362C78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044555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92FFD4-16B6-4BC0-AC7E-4CED1362C78A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4161743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92FFD4-16B6-4BC0-AC7E-4CED1362C78A}" type="slidenum">
              <a:rPr lang="ko-KR" altLang="en-US" smtClean="0"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4161743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92FFD4-16B6-4BC0-AC7E-4CED1362C78A}" type="slidenum">
              <a:rPr lang="ko-KR" altLang="en-US" smtClean="0"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4161743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92FFD4-16B6-4BC0-AC7E-4CED1362C78A}" type="slidenum">
              <a:rPr lang="ko-KR" altLang="en-US" smtClean="0"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4161743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92FFD4-16B6-4BC0-AC7E-4CED1362C78A}" type="slidenum">
              <a:rPr lang="ko-KR" altLang="en-US" smtClean="0"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4161743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92FFD4-16B6-4BC0-AC7E-4CED1362C78A}" type="slidenum">
              <a:rPr lang="ko-KR" altLang="en-US" smtClean="0"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4161743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92FFD4-16B6-4BC0-AC7E-4CED1362C78A}" type="slidenum">
              <a:rPr lang="ko-KR" altLang="en-US" smtClean="0"/>
              <a:t>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4161743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92FFD4-16B6-4BC0-AC7E-4CED1362C78A}" type="slidenum">
              <a:rPr lang="ko-KR" altLang="en-US" smtClean="0"/>
              <a:t>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4161743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92FFD4-16B6-4BC0-AC7E-4CED1362C78A}" type="slidenum">
              <a:rPr lang="ko-KR" altLang="en-US" smtClean="0"/>
              <a:t>10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416174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858000" cy="9144000"/>
          </a:xfrm>
          <a:prstGeom prst="rect">
            <a:avLst/>
          </a:prstGeom>
        </p:spPr>
      </p:pic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6" name="슬라이드 번호 개체 틀 2"/>
          <p:cNvSpPr txBox="1">
            <a:spLocks/>
          </p:cNvSpPr>
          <p:nvPr userDrawn="1"/>
        </p:nvSpPr>
        <p:spPr>
          <a:xfrm>
            <a:off x="3125942" y="8604448"/>
            <a:ext cx="606115" cy="216024"/>
          </a:xfrm>
          <a:prstGeom prst="rect">
            <a:avLst/>
          </a:prstGeom>
        </p:spPr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0183F52E-6D2F-41F6-9BB2-4E9156FD7214}" type="slidenum">
              <a:rPr lang="ko-KR" altLang="en-US" sz="1000" smtClean="0">
                <a:latin typeface="+mn-ea"/>
                <a:ea typeface="+mn-ea"/>
              </a:rPr>
              <a:pPr algn="ctr"/>
              <a:t>‹#›</a:t>
            </a:fld>
            <a:endParaRPr lang="ko-KR" altLang="en-US" sz="1000" dirty="0"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3045371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림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858000" cy="9144000"/>
          </a:xfrm>
          <a:prstGeom prst="rect">
            <a:avLst/>
          </a:prstGeom>
        </p:spPr>
      </p:pic>
      <p:sp>
        <p:nvSpPr>
          <p:cNvPr id="2" name="제목 1"/>
          <p:cNvSpPr>
            <a:spLocks noGrp="1"/>
          </p:cNvSpPr>
          <p:nvPr>
            <p:ph type="title" hasCustomPrompt="1"/>
          </p:nvPr>
        </p:nvSpPr>
        <p:spPr>
          <a:xfrm>
            <a:off x="4725144" y="294176"/>
            <a:ext cx="1933972" cy="533408"/>
          </a:xfrm>
        </p:spPr>
        <p:txBody>
          <a:bodyPr/>
          <a:lstStyle>
            <a:lvl1pPr algn="l">
              <a:defRPr sz="2400"/>
            </a:lvl1pPr>
          </a:lstStyle>
          <a:p>
            <a:r>
              <a:rPr lang="ko-KR" altLang="en-US" dirty="0" smtClean="0"/>
              <a:t>목차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cxnSp>
        <p:nvCxnSpPr>
          <p:cNvPr id="9" name="직선 연결선 8"/>
          <p:cNvCxnSpPr/>
          <p:nvPr userDrawn="1"/>
        </p:nvCxnSpPr>
        <p:spPr>
          <a:xfrm>
            <a:off x="0" y="8388424"/>
            <a:ext cx="6858000" cy="0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" name="슬라이드 번호 개체 틀 2"/>
          <p:cNvSpPr txBox="1">
            <a:spLocks/>
          </p:cNvSpPr>
          <p:nvPr userDrawn="1"/>
        </p:nvSpPr>
        <p:spPr>
          <a:xfrm>
            <a:off x="3123403" y="8604448"/>
            <a:ext cx="606115" cy="216024"/>
          </a:xfrm>
          <a:prstGeom prst="rect">
            <a:avLst/>
          </a:prstGeom>
        </p:spPr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0183F52E-6D2F-41F6-9BB2-4E9156FD7214}" type="slidenum">
              <a:rPr lang="ko-KR" altLang="en-US" sz="1000" smtClean="0">
                <a:latin typeface="+mn-ea"/>
                <a:ea typeface="+mn-ea"/>
              </a:rPr>
              <a:pPr algn="ctr"/>
              <a:t>‹#›</a:t>
            </a:fld>
            <a:endParaRPr lang="ko-KR" altLang="en-US" sz="1000" dirty="0"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0676467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cxnSp>
        <p:nvCxnSpPr>
          <p:cNvPr id="7" name="직선 연결선 6"/>
          <p:cNvCxnSpPr/>
          <p:nvPr userDrawn="1"/>
        </p:nvCxnSpPr>
        <p:spPr>
          <a:xfrm>
            <a:off x="0" y="8388424"/>
            <a:ext cx="6858000" cy="0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299019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그림 8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858000" cy="9144000"/>
          </a:xfrm>
          <a:prstGeom prst="rect">
            <a:avLst/>
          </a:prstGeom>
        </p:spPr>
      </p:pic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11" name="TextBox 10"/>
          <p:cNvSpPr txBox="1"/>
          <p:nvPr userDrawn="1"/>
        </p:nvSpPr>
        <p:spPr>
          <a:xfrm>
            <a:off x="4725144" y="8584703"/>
            <a:ext cx="18002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1400" b="1" dirty="0" smtClean="0"/>
              <a:t>사용자매뉴얼</a:t>
            </a:r>
            <a:endParaRPr lang="ko-KR" altLang="en-US" sz="1400" b="1" dirty="0"/>
          </a:p>
        </p:txBody>
      </p:sp>
    </p:spTree>
    <p:extLst>
      <p:ext uri="{BB962C8B-B14F-4D97-AF65-F5344CB8AC3E}">
        <p14:creationId xmlns:p14="http://schemas.microsoft.com/office/powerpoint/2010/main" val="15408262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hf hd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14350" y="1475656"/>
            <a:ext cx="5829300" cy="1816100"/>
          </a:xfrm>
        </p:spPr>
        <p:txBody>
          <a:bodyPr>
            <a:normAutofit/>
          </a:bodyPr>
          <a:lstStyle/>
          <a:p>
            <a:pPr algn="ctr"/>
            <a:r>
              <a:rPr lang="en-US" altLang="ko-KR" sz="3600" b="1" dirty="0" smtClean="0"/>
              <a:t>ACOMS</a:t>
            </a:r>
            <a:r>
              <a:rPr lang="en-US" altLang="ko-KR" sz="3600" b="1" dirty="0" smtClean="0"/>
              <a:t/>
            </a:r>
            <a:br>
              <a:rPr lang="en-US" altLang="ko-KR" sz="3600" b="1" dirty="0" smtClean="0"/>
            </a:br>
            <a:r>
              <a:rPr lang="ko-KR" altLang="en-US" sz="3600" b="1" dirty="0" smtClean="0"/>
              <a:t>사용자 매뉴얼</a:t>
            </a:r>
            <a:endParaRPr lang="ko-KR" altLang="en-US" sz="3600" b="1" dirty="0"/>
          </a:p>
        </p:txBody>
      </p:sp>
      <p:sp>
        <p:nvSpPr>
          <p:cNvPr id="5" name="부제목 2"/>
          <p:cNvSpPr>
            <a:spLocks noGrp="1"/>
          </p:cNvSpPr>
          <p:nvPr>
            <p:ph type="body" idx="1"/>
          </p:nvPr>
        </p:nvSpPr>
        <p:spPr>
          <a:xfrm>
            <a:off x="1988840" y="2915816"/>
            <a:ext cx="2880320" cy="439771"/>
          </a:xfrm>
        </p:spPr>
        <p:txBody>
          <a:bodyPr>
            <a:noAutofit/>
          </a:bodyPr>
          <a:lstStyle/>
          <a:p>
            <a:r>
              <a:rPr lang="en-US" altLang="ko-KR" dirty="0" smtClean="0">
                <a:solidFill>
                  <a:schemeClr val="tx1"/>
                </a:solidFill>
              </a:rPr>
              <a:t>- </a:t>
            </a:r>
            <a:r>
              <a:rPr lang="ko-KR" altLang="en-US" dirty="0" smtClean="0">
                <a:solidFill>
                  <a:schemeClr val="tx1"/>
                </a:solidFill>
              </a:rPr>
              <a:t>심사위원</a:t>
            </a:r>
            <a:r>
              <a:rPr lang="en-US" altLang="ko-KR" dirty="0" smtClean="0">
                <a:solidFill>
                  <a:schemeClr val="tx1"/>
                </a:solidFill>
              </a:rPr>
              <a:t>(Reviewer)</a:t>
            </a:r>
            <a:r>
              <a:rPr lang="ko-KR" altLang="en-US" dirty="0" smtClean="0">
                <a:solidFill>
                  <a:schemeClr val="tx1"/>
                </a:solidFill>
              </a:rPr>
              <a:t> </a:t>
            </a:r>
            <a:r>
              <a:rPr lang="en-US" altLang="ko-KR" dirty="0" smtClean="0">
                <a:solidFill>
                  <a:schemeClr val="tx1"/>
                </a:solidFill>
              </a:rPr>
              <a:t>-</a:t>
            </a:r>
            <a:endParaRPr lang="ko-KR" alt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03774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ko-KR" altLang="en-US" dirty="0" smtClean="0"/>
              <a:t>목차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918964" y="1691680"/>
            <a:ext cx="4382244" cy="3658353"/>
          </a:xfrm>
        </p:spPr>
        <p:txBody>
          <a:bodyPr>
            <a:normAutofit/>
          </a:bodyPr>
          <a:lstStyle/>
          <a:p>
            <a:pPr marL="180975" indent="-180975">
              <a:buFont typeface="Wingdings" panose="05000000000000000000" pitchFamily="2" charset="2"/>
              <a:buChar char="§"/>
            </a:pPr>
            <a:r>
              <a:rPr lang="ko-KR" altLang="en-US" sz="1400" dirty="0" smtClean="0"/>
              <a:t>시작페이지</a:t>
            </a:r>
            <a:endParaRPr lang="en-US" altLang="ko-KR" sz="1400" dirty="0" smtClean="0"/>
          </a:p>
          <a:p>
            <a:pPr marL="180975" indent="-180975">
              <a:buFont typeface="Wingdings" panose="05000000000000000000" pitchFamily="2" charset="2"/>
              <a:buChar char="§"/>
            </a:pPr>
            <a:r>
              <a:rPr lang="ko-KR" altLang="en-US" sz="1400" dirty="0" smtClean="0"/>
              <a:t>로그인</a:t>
            </a:r>
            <a:endParaRPr lang="en-US" altLang="ko-KR" sz="1400" dirty="0" smtClean="0"/>
          </a:p>
          <a:p>
            <a:pPr marL="180975" indent="-180975">
              <a:buFont typeface="Wingdings" panose="05000000000000000000" pitchFamily="2" charset="2"/>
              <a:buChar char="§"/>
            </a:pPr>
            <a:r>
              <a:rPr lang="ko-KR" altLang="en-US" sz="1400" dirty="0"/>
              <a:t>작업목록</a:t>
            </a:r>
            <a:r>
              <a:rPr lang="en-US" altLang="ko-KR" sz="1400" dirty="0"/>
              <a:t>(TO-DO list)</a:t>
            </a:r>
          </a:p>
          <a:p>
            <a:pPr marL="180975" indent="-180975">
              <a:buFont typeface="Wingdings" panose="05000000000000000000" pitchFamily="2" charset="2"/>
              <a:buChar char="§"/>
            </a:pPr>
            <a:r>
              <a:rPr lang="ko-KR" altLang="en-US" sz="1400" dirty="0"/>
              <a:t>초청 논문 목록</a:t>
            </a:r>
            <a:r>
              <a:rPr lang="en-US" altLang="ko-KR" sz="1400" dirty="0"/>
              <a:t>(New Invitations)</a:t>
            </a:r>
          </a:p>
          <a:p>
            <a:pPr marL="180975" indent="-180975">
              <a:buFont typeface="Wingdings" panose="05000000000000000000" pitchFamily="2" charset="2"/>
              <a:buChar char="§"/>
            </a:pPr>
            <a:r>
              <a:rPr lang="ko-KR" altLang="en-US" sz="1400" dirty="0"/>
              <a:t>심사수락</a:t>
            </a:r>
            <a:r>
              <a:rPr lang="en-US" altLang="ko-KR" sz="1400" dirty="0"/>
              <a:t>/</a:t>
            </a:r>
            <a:r>
              <a:rPr lang="ko-KR" altLang="en-US" sz="1400" dirty="0"/>
              <a:t>거부</a:t>
            </a:r>
            <a:r>
              <a:rPr lang="en-US" altLang="ko-KR" sz="1400" dirty="0"/>
              <a:t>(Accept or Decline)</a:t>
            </a:r>
          </a:p>
          <a:p>
            <a:pPr marL="180975" indent="-180975">
              <a:buFont typeface="Wingdings" panose="05000000000000000000" pitchFamily="2" charset="2"/>
              <a:buChar char="§"/>
            </a:pPr>
            <a:r>
              <a:rPr lang="ko-KR" altLang="en-US" sz="1400" dirty="0"/>
              <a:t>논문 심사</a:t>
            </a:r>
            <a:r>
              <a:rPr lang="en-US" altLang="ko-KR" sz="1400" dirty="0"/>
              <a:t>(Incomplete Reviews</a:t>
            </a:r>
            <a:r>
              <a:rPr lang="en-US" altLang="ko-KR" sz="1400" dirty="0" smtClean="0"/>
              <a:t>)</a:t>
            </a:r>
          </a:p>
          <a:p>
            <a:pPr marL="180975" indent="-180975">
              <a:buFont typeface="Wingdings" panose="05000000000000000000" pitchFamily="2" charset="2"/>
              <a:buChar char="§"/>
            </a:pPr>
            <a:r>
              <a:rPr lang="ko-KR" altLang="en-US" sz="1400" dirty="0" smtClean="0"/>
              <a:t>심사이력</a:t>
            </a:r>
            <a:r>
              <a:rPr lang="en-US" altLang="ko-KR" sz="1400" dirty="0"/>
              <a:t>(Review History</a:t>
            </a:r>
            <a:r>
              <a:rPr lang="en-US" altLang="ko-KR" sz="1400" dirty="0" smtClean="0"/>
              <a:t>)</a:t>
            </a:r>
          </a:p>
          <a:p>
            <a:pPr marL="180975" indent="-180975">
              <a:buFont typeface="Wingdings" panose="05000000000000000000" pitchFamily="2" charset="2"/>
              <a:buChar char="§"/>
            </a:pPr>
            <a:endParaRPr lang="en-US" altLang="ko-KR" sz="1400" dirty="0" smtClean="0"/>
          </a:p>
          <a:p>
            <a:pPr marL="180975" indent="-180975">
              <a:buFont typeface="Wingdings" panose="05000000000000000000" pitchFamily="2" charset="2"/>
              <a:buChar char="§"/>
            </a:pPr>
            <a:endParaRPr lang="en-US" altLang="ko-KR" sz="1400" dirty="0" smtClean="0"/>
          </a:p>
          <a:p>
            <a:pPr marL="180975" indent="-180975">
              <a:buFont typeface="Wingdings" panose="05000000000000000000" pitchFamily="2" charset="2"/>
              <a:buChar char="§"/>
            </a:pPr>
            <a:endParaRPr lang="en-US" altLang="ko-KR" sz="1400" dirty="0" smtClean="0"/>
          </a:p>
          <a:p>
            <a:pPr marL="180975" indent="-180975">
              <a:buFont typeface="Wingdings" panose="05000000000000000000" pitchFamily="2" charset="2"/>
              <a:buChar char="§"/>
            </a:pPr>
            <a:endParaRPr lang="en-US" altLang="ko-KR" sz="1400" dirty="0" smtClean="0"/>
          </a:p>
          <a:p>
            <a:pPr marL="180975" indent="-180975">
              <a:buFont typeface="Wingdings" panose="05000000000000000000" pitchFamily="2" charset="2"/>
              <a:buChar char="§"/>
            </a:pPr>
            <a:endParaRPr lang="en-US" altLang="ko-KR" sz="1400" dirty="0" smtClean="0"/>
          </a:p>
          <a:p>
            <a:pPr marL="180975" indent="-180975">
              <a:buFont typeface="Wingdings" panose="05000000000000000000" pitchFamily="2" charset="2"/>
              <a:buChar char="§"/>
            </a:pPr>
            <a:endParaRPr lang="en-US" altLang="ko-KR" sz="1400" dirty="0" smtClean="0"/>
          </a:p>
          <a:p>
            <a:pPr marL="180975" indent="-180975">
              <a:buFont typeface="Wingdings" panose="05000000000000000000" pitchFamily="2" charset="2"/>
              <a:buChar char="§"/>
            </a:pPr>
            <a:endParaRPr lang="en-US" altLang="ko-KR" sz="1400" dirty="0" smtClean="0"/>
          </a:p>
          <a:p>
            <a:pPr marL="180975" indent="-180975">
              <a:buFont typeface="Wingdings" panose="05000000000000000000" pitchFamily="2" charset="2"/>
              <a:buChar char="§"/>
            </a:pPr>
            <a:endParaRPr lang="ko-KR" altLang="en-US" sz="1400" dirty="0" smtClean="0"/>
          </a:p>
          <a:p>
            <a:pPr marL="180975" indent="-180975">
              <a:buFont typeface="Wingdings" panose="05000000000000000000" pitchFamily="2" charset="2"/>
              <a:buChar char="§"/>
            </a:pPr>
            <a:endParaRPr lang="ko-KR" altLang="en-US" sz="1400" dirty="0"/>
          </a:p>
        </p:txBody>
      </p:sp>
      <p:sp>
        <p:nvSpPr>
          <p:cNvPr id="4" name="내용 개체 틀 2"/>
          <p:cNvSpPr txBox="1">
            <a:spLocks/>
          </p:cNvSpPr>
          <p:nvPr/>
        </p:nvSpPr>
        <p:spPr>
          <a:xfrm>
            <a:off x="5661248" y="1728367"/>
            <a:ext cx="504056" cy="190752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ko-KR" sz="1400" dirty="0" smtClean="0"/>
              <a:t>3</a:t>
            </a:r>
          </a:p>
          <a:p>
            <a:pPr marL="0" indent="0">
              <a:buNone/>
            </a:pPr>
            <a:r>
              <a:rPr lang="en-US" altLang="ko-KR" sz="1400" dirty="0" smtClean="0"/>
              <a:t>4</a:t>
            </a:r>
          </a:p>
          <a:p>
            <a:pPr marL="0" indent="0">
              <a:buNone/>
            </a:pPr>
            <a:r>
              <a:rPr lang="en-US" altLang="ko-KR" sz="1400" dirty="0" smtClean="0"/>
              <a:t>5</a:t>
            </a:r>
          </a:p>
          <a:p>
            <a:pPr marL="0" indent="0">
              <a:buNone/>
            </a:pPr>
            <a:r>
              <a:rPr lang="en-US" altLang="ko-KR" sz="1400" dirty="0" smtClean="0"/>
              <a:t>6</a:t>
            </a:r>
          </a:p>
          <a:p>
            <a:pPr marL="0" indent="0">
              <a:buNone/>
            </a:pPr>
            <a:r>
              <a:rPr lang="en-US" altLang="ko-KR" sz="1400" dirty="0" smtClean="0"/>
              <a:t>7</a:t>
            </a:r>
          </a:p>
          <a:p>
            <a:pPr marL="0" indent="0">
              <a:buNone/>
            </a:pPr>
            <a:r>
              <a:rPr lang="en-US" altLang="ko-KR" sz="1400" dirty="0" smtClean="0"/>
              <a:t>8</a:t>
            </a:r>
          </a:p>
          <a:p>
            <a:pPr marL="0" indent="0">
              <a:buNone/>
            </a:pPr>
            <a:r>
              <a:rPr lang="en-US" altLang="ko-KR" sz="1400" dirty="0" smtClean="0"/>
              <a:t>10</a:t>
            </a:r>
          </a:p>
          <a:p>
            <a:pPr marL="0" indent="0">
              <a:buNone/>
            </a:pPr>
            <a:endParaRPr lang="en-US" altLang="ko-KR" sz="1400" dirty="0" smtClean="0"/>
          </a:p>
          <a:p>
            <a:pPr marL="0" indent="0">
              <a:buNone/>
            </a:pPr>
            <a:endParaRPr lang="ko-KR" altLang="en-US" sz="1400" dirty="0" smtClean="0"/>
          </a:p>
          <a:p>
            <a:pPr marL="0" indent="0">
              <a:buNone/>
            </a:pPr>
            <a:endParaRPr lang="ko-KR" altLang="en-US" sz="1400" dirty="0"/>
          </a:p>
        </p:txBody>
      </p:sp>
    </p:spTree>
    <p:extLst>
      <p:ext uri="{BB962C8B-B14F-4D97-AF65-F5344CB8AC3E}">
        <p14:creationId xmlns:p14="http://schemas.microsoft.com/office/powerpoint/2010/main" val="38368310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4624" y="244248"/>
            <a:ext cx="142825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b="1" dirty="0" smtClean="0">
                <a:solidFill>
                  <a:schemeClr val="bg1"/>
                </a:solidFill>
              </a:rPr>
              <a:t>시작페이지</a:t>
            </a:r>
            <a:endParaRPr lang="ko-KR" altLang="en-US" sz="1400" b="1" dirty="0">
              <a:solidFill>
                <a:schemeClr val="bg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44091" y="6785084"/>
            <a:ext cx="554461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 smtClean="0"/>
              <a:t>KISTI-ACOMS</a:t>
            </a:r>
            <a:r>
              <a:rPr lang="ko-KR" altLang="en-US" sz="1400" dirty="0" smtClean="0"/>
              <a:t>의 이용자 페이지로 접속한</a:t>
            </a:r>
            <a:r>
              <a:rPr lang="en-US" altLang="ko-KR" sz="1400" dirty="0" smtClean="0"/>
              <a:t> </a:t>
            </a:r>
            <a:r>
              <a:rPr lang="ko-KR" altLang="en-US" sz="1400" dirty="0" smtClean="0"/>
              <a:t>시작페이지입니다</a:t>
            </a:r>
            <a:r>
              <a:rPr lang="en-US" altLang="ko-KR" sz="1400" dirty="0" smtClean="0"/>
              <a:t>.</a:t>
            </a:r>
          </a:p>
          <a:p>
            <a:r>
              <a:rPr lang="ko-KR" altLang="en-US" sz="1400" dirty="0" smtClean="0"/>
              <a:t>학술지 소개</a:t>
            </a:r>
            <a:r>
              <a:rPr lang="en-US" altLang="ko-KR" sz="1400" dirty="0" smtClean="0"/>
              <a:t>(Journal Information), </a:t>
            </a:r>
            <a:r>
              <a:rPr lang="ko-KR" altLang="en-US" sz="1400" dirty="0" smtClean="0"/>
              <a:t>논문투고 및 심사</a:t>
            </a:r>
            <a:r>
              <a:rPr lang="en-US" altLang="ko-KR" sz="1400" dirty="0" smtClean="0"/>
              <a:t>(e-Submission), </a:t>
            </a:r>
            <a:r>
              <a:rPr lang="ko-KR" altLang="en-US" sz="1400" dirty="0" smtClean="0"/>
              <a:t>논문검색</a:t>
            </a:r>
            <a:r>
              <a:rPr lang="en-US" altLang="ko-KR" sz="1400" dirty="0" smtClean="0"/>
              <a:t>(View-</a:t>
            </a:r>
            <a:r>
              <a:rPr lang="en-US" altLang="ko-KR" sz="1400" dirty="0" err="1" smtClean="0"/>
              <a:t>FullText</a:t>
            </a:r>
            <a:r>
              <a:rPr lang="en-US" altLang="ko-KR" sz="1400" dirty="0" smtClean="0"/>
              <a:t>)</a:t>
            </a:r>
            <a:r>
              <a:rPr lang="ko-KR" altLang="en-US" sz="1400" dirty="0" smtClean="0"/>
              <a:t>로 구성되어 있습니다</a:t>
            </a:r>
            <a:r>
              <a:rPr lang="en-US" altLang="ko-KR" sz="1400" dirty="0" smtClean="0"/>
              <a:t>. </a:t>
            </a:r>
            <a:endParaRPr lang="ko-KR" altLang="en-US" sz="1400" dirty="0"/>
          </a:p>
        </p:txBody>
      </p:sp>
      <p:cxnSp>
        <p:nvCxnSpPr>
          <p:cNvPr id="8" name="직선 연결선 7"/>
          <p:cNvCxnSpPr/>
          <p:nvPr/>
        </p:nvCxnSpPr>
        <p:spPr>
          <a:xfrm>
            <a:off x="188640" y="6444208"/>
            <a:ext cx="6264696" cy="0"/>
          </a:xfrm>
          <a:prstGeom prst="line">
            <a:avLst/>
          </a:prstGeom>
          <a:ln w="254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5" name="_x202206504" descr="EMB00001b48570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946" y="1547664"/>
            <a:ext cx="5608366" cy="3888929"/>
          </a:xfrm>
          <a:prstGeom prst="rect">
            <a:avLst/>
          </a:prstGeom>
          <a:noFill/>
          <a:ln>
            <a:solidFill>
              <a:schemeClr val="accent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2780290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3" name="직선 연결선 32"/>
          <p:cNvCxnSpPr/>
          <p:nvPr/>
        </p:nvCxnSpPr>
        <p:spPr>
          <a:xfrm>
            <a:off x="188640" y="5220072"/>
            <a:ext cx="6264696" cy="0"/>
          </a:xfrm>
          <a:prstGeom prst="line">
            <a:avLst/>
          </a:prstGeom>
          <a:ln w="254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Box 33"/>
          <p:cNvSpPr txBox="1"/>
          <p:nvPr/>
        </p:nvSpPr>
        <p:spPr>
          <a:xfrm>
            <a:off x="365109" y="5652120"/>
            <a:ext cx="598386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80975" indent="-180975"/>
            <a:r>
              <a:rPr lang="en-US" altLang="ko-KR" sz="1400" dirty="0" smtClean="0"/>
              <a:t>1. </a:t>
            </a:r>
            <a:r>
              <a:rPr lang="ko-KR" altLang="en-US" sz="1400" dirty="0" smtClean="0"/>
              <a:t>심사위원</a:t>
            </a:r>
            <a:r>
              <a:rPr lang="en-US" altLang="ko-KR" sz="1400" dirty="0" smtClean="0"/>
              <a:t> </a:t>
            </a:r>
            <a:r>
              <a:rPr lang="ko-KR" altLang="en-US" sz="1400" dirty="0" smtClean="0"/>
              <a:t>업무 수행을 위한 </a:t>
            </a:r>
            <a:r>
              <a:rPr lang="ko-KR" altLang="en-US" sz="1400" dirty="0" err="1" smtClean="0"/>
              <a:t>로그인을</a:t>
            </a:r>
            <a:r>
              <a:rPr lang="ko-KR" altLang="en-US" sz="1400" dirty="0" smtClean="0"/>
              <a:t> 위하여 상단 </a:t>
            </a:r>
            <a:r>
              <a:rPr lang="ko-KR" altLang="en-US" sz="1400" dirty="0"/>
              <a:t>“</a:t>
            </a:r>
            <a:r>
              <a:rPr lang="en-US" altLang="ko-KR" sz="1400" dirty="0"/>
              <a:t>Login”</a:t>
            </a:r>
            <a:r>
              <a:rPr lang="ko-KR" altLang="en-US" sz="1400" dirty="0"/>
              <a:t>을 </a:t>
            </a:r>
            <a:r>
              <a:rPr lang="ko-KR" altLang="en-US" sz="1400" dirty="0" smtClean="0"/>
              <a:t>클릭합니다</a:t>
            </a:r>
            <a:r>
              <a:rPr lang="en-US" altLang="ko-KR" sz="1400" dirty="0" smtClean="0"/>
              <a:t>.</a:t>
            </a:r>
          </a:p>
          <a:p>
            <a:pPr marL="180975" indent="-180975"/>
            <a:r>
              <a:rPr lang="en-US" altLang="ko-KR" sz="1400" dirty="0" smtClean="0"/>
              <a:t>2. </a:t>
            </a:r>
            <a:r>
              <a:rPr lang="ko-KR" altLang="en-US" sz="1400" dirty="0"/>
              <a:t>등록한 사용자 </a:t>
            </a:r>
            <a:r>
              <a:rPr lang="en-US" altLang="ko-KR" sz="1400" dirty="0"/>
              <a:t>Email </a:t>
            </a:r>
            <a:r>
              <a:rPr lang="ko-KR" altLang="en-US" sz="1400" dirty="0"/>
              <a:t>및 </a:t>
            </a:r>
            <a:r>
              <a:rPr lang="en-US" altLang="ko-KR" sz="1400" dirty="0"/>
              <a:t>Password</a:t>
            </a:r>
            <a:r>
              <a:rPr lang="ko-KR" altLang="en-US" sz="1400" dirty="0"/>
              <a:t>를 입력한 후 “</a:t>
            </a:r>
            <a:r>
              <a:rPr lang="en-US" altLang="ko-KR" sz="1400" dirty="0"/>
              <a:t>LOGIN" </a:t>
            </a:r>
            <a:r>
              <a:rPr lang="ko-KR" altLang="en-US" sz="1400" dirty="0"/>
              <a:t>버튼을 클릭하여 </a:t>
            </a:r>
            <a:r>
              <a:rPr lang="en-US" altLang="ko-KR" sz="1400" dirty="0" smtClean="0"/>
              <a:t>KISTI-ACOMS</a:t>
            </a:r>
            <a:r>
              <a:rPr lang="ko-KR" altLang="en-US" sz="1400" dirty="0" smtClean="0"/>
              <a:t>에 </a:t>
            </a:r>
            <a:r>
              <a:rPr lang="ko-KR" altLang="en-US" sz="1400" dirty="0" err="1"/>
              <a:t>로그인을</a:t>
            </a:r>
            <a:r>
              <a:rPr lang="ko-KR" altLang="en-US" sz="1400" dirty="0"/>
              <a:t> 수행합니다</a:t>
            </a:r>
            <a:r>
              <a:rPr lang="en-US" altLang="ko-KR" sz="1400" dirty="0" smtClean="0"/>
              <a:t>.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44624" y="251520"/>
            <a:ext cx="367240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b="1" dirty="0" smtClean="0">
                <a:solidFill>
                  <a:schemeClr val="bg1"/>
                </a:solidFill>
              </a:rPr>
              <a:t>로그인</a:t>
            </a:r>
            <a:endParaRPr lang="ko-KR" altLang="en-US" sz="1400" b="1" dirty="0">
              <a:solidFill>
                <a:schemeClr val="bg1"/>
              </a:solidFill>
            </a:endParaRP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7169" name="_x199913856" descr="DRW00001b48573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688" y="1678648"/>
            <a:ext cx="5616624" cy="2461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2" name="그룹 41"/>
          <p:cNvGrpSpPr/>
          <p:nvPr/>
        </p:nvGrpSpPr>
        <p:grpSpPr>
          <a:xfrm>
            <a:off x="3645024" y="1403648"/>
            <a:ext cx="360040" cy="360040"/>
            <a:chOff x="4716016" y="1268760"/>
            <a:chExt cx="360040" cy="360040"/>
          </a:xfrm>
        </p:grpSpPr>
        <p:sp>
          <p:nvSpPr>
            <p:cNvPr id="43" name="타원 42"/>
            <p:cNvSpPr/>
            <p:nvPr/>
          </p:nvSpPr>
          <p:spPr>
            <a:xfrm>
              <a:off x="4716016" y="1268760"/>
              <a:ext cx="360040" cy="360040"/>
            </a:xfrm>
            <a:prstGeom prst="ellipse">
              <a:avLst/>
            </a:prstGeom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4716016" y="1288201"/>
              <a:ext cx="36004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600" b="1" dirty="0" smtClean="0">
                  <a:solidFill>
                    <a:schemeClr val="bg1"/>
                  </a:solidFill>
                </a:rPr>
                <a:t>1</a:t>
              </a:r>
              <a:endParaRPr lang="ko-KR" altLang="en-US" sz="16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9" name="그룹 18"/>
          <p:cNvGrpSpPr/>
          <p:nvPr/>
        </p:nvGrpSpPr>
        <p:grpSpPr>
          <a:xfrm>
            <a:off x="2636912" y="2843831"/>
            <a:ext cx="360040" cy="360040"/>
            <a:chOff x="4716016" y="1268760"/>
            <a:chExt cx="360040" cy="360040"/>
          </a:xfrm>
        </p:grpSpPr>
        <p:sp>
          <p:nvSpPr>
            <p:cNvPr id="20" name="타원 19"/>
            <p:cNvSpPr/>
            <p:nvPr/>
          </p:nvSpPr>
          <p:spPr>
            <a:xfrm>
              <a:off x="4716016" y="1268760"/>
              <a:ext cx="360040" cy="360040"/>
            </a:xfrm>
            <a:prstGeom prst="ellipse">
              <a:avLst/>
            </a:prstGeom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4716016" y="1288201"/>
              <a:ext cx="36004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600" b="1" dirty="0" smtClean="0">
                  <a:solidFill>
                    <a:schemeClr val="bg1"/>
                  </a:solidFill>
                </a:rPr>
                <a:t>2</a:t>
              </a:r>
              <a:endParaRPr lang="ko-KR" altLang="en-US" sz="1600" b="1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983756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81" name="_x195031712" descr="EMB000015a4352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987" y="1403648"/>
            <a:ext cx="5740026" cy="2016224"/>
          </a:xfrm>
          <a:prstGeom prst="rect">
            <a:avLst/>
          </a:prstGeom>
          <a:noFill/>
          <a:ln>
            <a:solidFill>
              <a:schemeClr val="accent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44624" y="244248"/>
            <a:ext cx="22322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b="1" dirty="0" smtClean="0">
                <a:solidFill>
                  <a:schemeClr val="bg1"/>
                </a:solidFill>
              </a:rPr>
              <a:t>작업목록</a:t>
            </a:r>
            <a:r>
              <a:rPr lang="en-US" altLang="ko-KR" sz="1400" b="1" dirty="0" smtClean="0">
                <a:solidFill>
                  <a:schemeClr val="bg1"/>
                </a:solidFill>
              </a:rPr>
              <a:t>(TO-DO list)</a:t>
            </a:r>
            <a:endParaRPr lang="ko-KR" altLang="en-US" sz="1400" b="1" dirty="0">
              <a:solidFill>
                <a:schemeClr val="bg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58987" y="6876256"/>
            <a:ext cx="5740026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80975" indent="-180975" eaLnBrk="0" latinLnBrk="0" hangingPunct="0">
              <a:buFont typeface="Wingdings" panose="05000000000000000000" pitchFamily="2" charset="2"/>
              <a:buChar char="§"/>
            </a:pPr>
            <a:r>
              <a:rPr lang="en-US" altLang="ko-KR" sz="1400" dirty="0"/>
              <a:t>New Invitations : </a:t>
            </a:r>
            <a:r>
              <a:rPr lang="ko-KR" altLang="en-US" sz="1400" dirty="0"/>
              <a:t>자신이 신규로 심사위원으로 초청된 논문 목록</a:t>
            </a:r>
            <a:r>
              <a:rPr lang="en-US" altLang="ko-KR" sz="1400" dirty="0"/>
              <a:t>, </a:t>
            </a:r>
            <a:r>
              <a:rPr lang="ko-KR" altLang="en-US" sz="1400" dirty="0"/>
              <a:t>심사여부에 대한 수락 및 거부를 진행</a:t>
            </a:r>
          </a:p>
          <a:p>
            <a:pPr marL="180975" indent="-180975" eaLnBrk="0" latinLnBrk="0" hangingPunct="0">
              <a:buFont typeface="Wingdings" panose="05000000000000000000" pitchFamily="2" charset="2"/>
              <a:buChar char="§"/>
            </a:pPr>
            <a:r>
              <a:rPr lang="en-US" altLang="ko-KR" sz="1400" dirty="0"/>
              <a:t>Incomplete Reviews : </a:t>
            </a:r>
            <a:r>
              <a:rPr lang="ko-KR" altLang="en-US" sz="1400" dirty="0"/>
              <a:t>심사를 수락했거나</a:t>
            </a:r>
            <a:r>
              <a:rPr lang="en-US" altLang="ko-KR" sz="1400" dirty="0"/>
              <a:t>, </a:t>
            </a:r>
            <a:r>
              <a:rPr lang="ko-KR" altLang="en-US" sz="1400" dirty="0" smtClean="0"/>
              <a:t>심사 중에 </a:t>
            </a:r>
            <a:r>
              <a:rPr lang="ko-KR" altLang="en-US" sz="1400" dirty="0"/>
              <a:t>있는 논문 목록</a:t>
            </a:r>
          </a:p>
          <a:p>
            <a:pPr marL="180975" indent="-180975" eaLnBrk="0" latinLnBrk="0" hangingPunct="0">
              <a:buFont typeface="Wingdings" panose="05000000000000000000" pitchFamily="2" charset="2"/>
              <a:buChar char="§"/>
            </a:pPr>
            <a:r>
              <a:rPr lang="en-US" altLang="ko-KR" sz="1400" dirty="0"/>
              <a:t>Completed Reviews : </a:t>
            </a:r>
            <a:r>
              <a:rPr lang="ko-KR" altLang="en-US" sz="1400" dirty="0"/>
              <a:t>심사를 완료한 논문 목록</a:t>
            </a:r>
            <a:r>
              <a:rPr lang="en-US" altLang="ko-KR" sz="1400" dirty="0"/>
              <a:t>, </a:t>
            </a:r>
            <a:r>
              <a:rPr lang="ko-KR" altLang="en-US" sz="1400" dirty="0"/>
              <a:t>심사이력</a:t>
            </a:r>
          </a:p>
          <a:p>
            <a:pPr marL="180975" indent="-180975" eaLnBrk="0" latinLnBrk="0" hangingPunct="0">
              <a:buFont typeface="Wingdings" panose="05000000000000000000" pitchFamily="2" charset="2"/>
              <a:buChar char="§"/>
            </a:pPr>
            <a:r>
              <a:rPr lang="en-US" altLang="ko-KR" sz="1400" dirty="0"/>
              <a:t>Review History : </a:t>
            </a:r>
            <a:r>
              <a:rPr lang="ko-KR" altLang="en-US" sz="1400" dirty="0"/>
              <a:t>자신이 심사 참여한 논문에 대한 이력</a:t>
            </a:r>
          </a:p>
        </p:txBody>
      </p:sp>
      <p:cxnSp>
        <p:nvCxnSpPr>
          <p:cNvPr id="8" name="직선 연결선 7"/>
          <p:cNvCxnSpPr/>
          <p:nvPr/>
        </p:nvCxnSpPr>
        <p:spPr>
          <a:xfrm>
            <a:off x="188640" y="6660232"/>
            <a:ext cx="6264696" cy="0"/>
          </a:xfrm>
          <a:prstGeom prst="line">
            <a:avLst/>
          </a:prstGeom>
          <a:ln w="254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0"/>
            <a:ext cx="6858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1" name="Rectangle 6"/>
          <p:cNvSpPr>
            <a:spLocks noChangeArrowheads="1"/>
          </p:cNvSpPr>
          <p:nvPr/>
        </p:nvSpPr>
        <p:spPr bwMode="auto">
          <a:xfrm>
            <a:off x="0" y="0"/>
            <a:ext cx="6858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459098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61" name="_x136935656" descr="DRW000015a4354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9274" y="3124710"/>
            <a:ext cx="5750045" cy="334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9" name="_x195031152" descr="DRW000015a4353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80" y="1289149"/>
            <a:ext cx="5760640" cy="1381125"/>
          </a:xfrm>
          <a:prstGeom prst="rect">
            <a:avLst/>
          </a:prstGeom>
          <a:noFill/>
          <a:ln>
            <a:solidFill>
              <a:schemeClr val="accent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7120" y="251520"/>
            <a:ext cx="288032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b="1" dirty="0" smtClean="0">
                <a:solidFill>
                  <a:schemeClr val="bg1"/>
                </a:solidFill>
              </a:rPr>
              <a:t>초청 논문 목록</a:t>
            </a:r>
            <a:r>
              <a:rPr lang="en-US" altLang="ko-KR" sz="1400" b="1" dirty="0" smtClean="0">
                <a:solidFill>
                  <a:schemeClr val="bg1"/>
                </a:solidFill>
              </a:rPr>
              <a:t>(</a:t>
            </a:r>
            <a:r>
              <a:rPr lang="en-US" altLang="ko-KR" sz="1400" b="1" dirty="0">
                <a:solidFill>
                  <a:schemeClr val="bg1"/>
                </a:solidFill>
              </a:rPr>
              <a:t>New </a:t>
            </a:r>
            <a:r>
              <a:rPr lang="en-US" altLang="ko-KR" sz="1400" b="1" dirty="0" smtClean="0">
                <a:solidFill>
                  <a:schemeClr val="bg1"/>
                </a:solidFill>
              </a:rPr>
              <a:t>Invitations)</a:t>
            </a:r>
            <a:endParaRPr lang="ko-KR" altLang="en-US" sz="1400" b="1" dirty="0">
              <a:solidFill>
                <a:schemeClr val="bg1"/>
              </a:solidFill>
            </a:endParaRPr>
          </a:p>
        </p:txBody>
      </p:sp>
      <p:cxnSp>
        <p:nvCxnSpPr>
          <p:cNvPr id="12" name="직선 연결선 11"/>
          <p:cNvCxnSpPr/>
          <p:nvPr/>
        </p:nvCxnSpPr>
        <p:spPr>
          <a:xfrm>
            <a:off x="188640" y="6871613"/>
            <a:ext cx="6264696" cy="0"/>
          </a:xfrm>
          <a:prstGeom prst="line">
            <a:avLst/>
          </a:prstGeom>
          <a:ln w="254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4" name="TextBox 1023"/>
          <p:cNvSpPr txBox="1"/>
          <p:nvPr/>
        </p:nvSpPr>
        <p:spPr>
          <a:xfrm>
            <a:off x="260648" y="6929100"/>
            <a:ext cx="6192688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80975" indent="-180975" eaLnBrk="0" fontAlgn="base" latinLnBrk="0" hangingPunct="0">
              <a:buFont typeface="+mj-lt"/>
              <a:buAutoNum type="arabicPeriod"/>
            </a:pPr>
            <a:r>
              <a:rPr lang="en-US" altLang="ko-KR" sz="1400" dirty="0"/>
              <a:t>e-Submission</a:t>
            </a:r>
            <a:r>
              <a:rPr lang="ko-KR" altLang="en-US" sz="1400" dirty="0"/>
              <a:t>의 “</a:t>
            </a:r>
            <a:r>
              <a:rPr lang="en-US" altLang="ko-KR" sz="1400" dirty="0"/>
              <a:t>New Invitations" </a:t>
            </a:r>
            <a:r>
              <a:rPr lang="ko-KR" altLang="en-US" sz="1400" dirty="0"/>
              <a:t>링크를 클릭하면 심사 의뢰된 논문 내역이 출력됩니다</a:t>
            </a:r>
            <a:r>
              <a:rPr lang="en-US" altLang="ko-KR" sz="1400" dirty="0" smtClean="0"/>
              <a:t>.</a:t>
            </a:r>
          </a:p>
          <a:p>
            <a:pPr marL="180975" indent="-180975" eaLnBrk="0" fontAlgn="base" latinLnBrk="0" hangingPunct="0">
              <a:buFont typeface="+mj-lt"/>
              <a:buAutoNum type="arabicPeriod"/>
            </a:pPr>
            <a:r>
              <a:rPr lang="en-US" altLang="ko-KR" sz="1400" dirty="0"/>
              <a:t>Operations</a:t>
            </a:r>
            <a:r>
              <a:rPr lang="ko-KR" altLang="en-US" sz="1400" dirty="0"/>
              <a:t>에 다양한 </a:t>
            </a:r>
            <a:r>
              <a:rPr lang="en-US" altLang="ko-KR" sz="1400" dirty="0"/>
              <a:t>Function</a:t>
            </a:r>
            <a:r>
              <a:rPr lang="ko-KR" altLang="en-US" sz="1400" dirty="0"/>
              <a:t>이 제시되어 있습니다</a:t>
            </a:r>
            <a:r>
              <a:rPr lang="en-US" altLang="ko-KR" sz="1400" dirty="0" smtClean="0"/>
              <a:t>. Manuscript</a:t>
            </a:r>
            <a:r>
              <a:rPr lang="ko-KR" altLang="en-US" sz="1400" dirty="0"/>
              <a:t>의 제출된 원문 파일을 보려면 “</a:t>
            </a:r>
            <a:r>
              <a:rPr lang="en-US" altLang="ko-KR" sz="1400" dirty="0"/>
              <a:t>Operations"</a:t>
            </a:r>
            <a:r>
              <a:rPr lang="ko-KR" altLang="en-US" sz="1400" dirty="0"/>
              <a:t>의 “</a:t>
            </a:r>
            <a:r>
              <a:rPr lang="en-US" altLang="ko-KR" sz="1400" dirty="0"/>
              <a:t>Manuscript File"</a:t>
            </a:r>
            <a:r>
              <a:rPr lang="ko-KR" altLang="en-US" sz="1400" dirty="0"/>
              <a:t>을 저자가 입력한 논문정보 “</a:t>
            </a:r>
            <a:r>
              <a:rPr lang="en-US" altLang="ko-KR" sz="1400" dirty="0"/>
              <a:t>Manuscript Info"</a:t>
            </a:r>
            <a:r>
              <a:rPr lang="ko-KR" altLang="en-US" sz="1400" dirty="0"/>
              <a:t>를 클릭해 주십시오</a:t>
            </a:r>
            <a:r>
              <a:rPr lang="en-US" altLang="ko-KR" sz="1400" dirty="0"/>
              <a:t>.</a:t>
            </a:r>
            <a:endParaRPr lang="ko-KR" altLang="en-US" sz="1400" dirty="0"/>
          </a:p>
        </p:txBody>
      </p:sp>
      <p:grpSp>
        <p:nvGrpSpPr>
          <p:cNvPr id="34" name="그룹 33"/>
          <p:cNvGrpSpPr/>
          <p:nvPr/>
        </p:nvGrpSpPr>
        <p:grpSpPr>
          <a:xfrm>
            <a:off x="1267260" y="1979712"/>
            <a:ext cx="360040" cy="360040"/>
            <a:chOff x="4716016" y="1268760"/>
            <a:chExt cx="360040" cy="360040"/>
          </a:xfrm>
        </p:grpSpPr>
        <p:sp>
          <p:nvSpPr>
            <p:cNvPr id="35" name="타원 34"/>
            <p:cNvSpPr/>
            <p:nvPr/>
          </p:nvSpPr>
          <p:spPr>
            <a:xfrm>
              <a:off x="4716016" y="1268760"/>
              <a:ext cx="360040" cy="360040"/>
            </a:xfrm>
            <a:prstGeom prst="ellipse">
              <a:avLst/>
            </a:prstGeom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4716016" y="1288201"/>
              <a:ext cx="36004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600" b="1" dirty="0" smtClean="0">
                  <a:solidFill>
                    <a:schemeClr val="bg1"/>
                  </a:solidFill>
                </a:rPr>
                <a:t>1</a:t>
              </a:r>
              <a:endParaRPr lang="ko-KR" altLang="en-US" sz="16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25" name="그룹 24"/>
          <p:cNvGrpSpPr/>
          <p:nvPr/>
        </p:nvGrpSpPr>
        <p:grpSpPr>
          <a:xfrm>
            <a:off x="4869160" y="4434720"/>
            <a:ext cx="360040" cy="360040"/>
            <a:chOff x="4716016" y="1268760"/>
            <a:chExt cx="360040" cy="360040"/>
          </a:xfrm>
        </p:grpSpPr>
        <p:sp>
          <p:nvSpPr>
            <p:cNvPr id="26" name="타원 25"/>
            <p:cNvSpPr/>
            <p:nvPr/>
          </p:nvSpPr>
          <p:spPr>
            <a:xfrm>
              <a:off x="4716016" y="1268760"/>
              <a:ext cx="360040" cy="360040"/>
            </a:xfrm>
            <a:prstGeom prst="ellipse">
              <a:avLst/>
            </a:prstGeom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4716016" y="1288201"/>
              <a:ext cx="36004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600" b="1" dirty="0" smtClean="0">
                  <a:solidFill>
                    <a:schemeClr val="bg1"/>
                  </a:solidFill>
                </a:rPr>
                <a:t>2</a:t>
              </a:r>
              <a:endParaRPr lang="ko-KR" altLang="en-US" sz="16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7" name="Rectangle 12"/>
          <p:cNvSpPr>
            <a:spLocks noChangeArrowheads="1"/>
          </p:cNvSpPr>
          <p:nvPr/>
        </p:nvSpPr>
        <p:spPr bwMode="auto">
          <a:xfrm>
            <a:off x="0" y="0"/>
            <a:ext cx="6858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83756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9" name="_x195031232" descr="EMB000015a4354c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80" y="1259632"/>
            <a:ext cx="5760640" cy="2811463"/>
          </a:xfrm>
          <a:prstGeom prst="rect">
            <a:avLst/>
          </a:prstGeom>
          <a:noFill/>
          <a:ln>
            <a:solidFill>
              <a:schemeClr val="accent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TextBox 23"/>
          <p:cNvSpPr txBox="1"/>
          <p:nvPr/>
        </p:nvSpPr>
        <p:spPr>
          <a:xfrm>
            <a:off x="541478" y="6527249"/>
            <a:ext cx="5983866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80975" indent="-180975">
              <a:buAutoNum type="arabicPeriod"/>
            </a:pPr>
            <a:r>
              <a:rPr lang="ko-KR" altLang="en-US" sz="1400" dirty="0" smtClean="0"/>
              <a:t>앞 단계에서 논문 심사를 수락 </a:t>
            </a:r>
            <a:r>
              <a:rPr lang="ko-KR" altLang="en-US" sz="1400" dirty="0"/>
              <a:t>혹은 거부를 </a:t>
            </a:r>
            <a:r>
              <a:rPr lang="ko-KR" altLang="en-US" sz="1400" dirty="0" smtClean="0"/>
              <a:t>수행하기 위해서 </a:t>
            </a:r>
            <a:r>
              <a:rPr lang="ko-KR" altLang="en-US" sz="1400" dirty="0"/>
              <a:t>“</a:t>
            </a:r>
            <a:r>
              <a:rPr lang="en-US" altLang="ko-KR" sz="1400" dirty="0"/>
              <a:t>Accept or Decline"</a:t>
            </a:r>
            <a:r>
              <a:rPr lang="ko-KR" altLang="en-US" sz="1400" dirty="0"/>
              <a:t>을 클릭해 주십시오</a:t>
            </a:r>
            <a:r>
              <a:rPr lang="en-US" altLang="ko-KR" sz="1400" dirty="0" smtClean="0"/>
              <a:t>. </a:t>
            </a:r>
          </a:p>
          <a:p>
            <a:pPr marL="180975" indent="-180975">
              <a:buAutoNum type="arabicPeriod"/>
            </a:pPr>
            <a:r>
              <a:rPr lang="en-US" altLang="ko-KR" sz="1400" dirty="0" smtClean="0"/>
              <a:t>Manuscript </a:t>
            </a:r>
            <a:r>
              <a:rPr lang="ko-KR" altLang="en-US" sz="1400" dirty="0"/>
              <a:t>정보를 확인하시고 심사를 수락하시려면</a:t>
            </a:r>
            <a:r>
              <a:rPr lang="en-US" altLang="ko-KR" sz="1400" dirty="0"/>
              <a:t>, “Yes"</a:t>
            </a:r>
            <a:r>
              <a:rPr lang="ko-KR" altLang="en-US" sz="1400" dirty="0"/>
              <a:t>를 선택 후 “</a:t>
            </a:r>
            <a:r>
              <a:rPr lang="en-US" altLang="ko-KR" sz="1400" dirty="0"/>
              <a:t>Submit”</a:t>
            </a:r>
            <a:r>
              <a:rPr lang="ko-KR" altLang="en-US" sz="1400" dirty="0"/>
              <a:t>클릭</a:t>
            </a:r>
            <a:r>
              <a:rPr lang="en-US" altLang="ko-KR" sz="1400" dirty="0"/>
              <a:t>, </a:t>
            </a:r>
            <a:r>
              <a:rPr lang="ko-KR" altLang="en-US" sz="1400" dirty="0"/>
              <a:t>심사를 </a:t>
            </a:r>
            <a:r>
              <a:rPr lang="ko-KR" altLang="en-US" sz="1400" dirty="0" smtClean="0"/>
              <a:t>거부해야 할 </a:t>
            </a:r>
            <a:r>
              <a:rPr lang="ko-KR" altLang="en-US" sz="1400" dirty="0"/>
              <a:t>경우 “</a:t>
            </a:r>
            <a:r>
              <a:rPr lang="en-US" altLang="ko-KR" sz="1400" dirty="0"/>
              <a:t>No”</a:t>
            </a:r>
            <a:r>
              <a:rPr lang="ko-KR" altLang="en-US" sz="1400" dirty="0"/>
              <a:t>를 선택 후 거부사유를 입력한 후 “</a:t>
            </a:r>
            <a:r>
              <a:rPr lang="en-US" altLang="ko-KR" sz="1400" dirty="0"/>
              <a:t>Submit”</a:t>
            </a:r>
            <a:r>
              <a:rPr lang="ko-KR" altLang="en-US" sz="1400" dirty="0"/>
              <a:t>을 클릭하면 진행됩니다</a:t>
            </a:r>
            <a:r>
              <a:rPr lang="en-US" altLang="ko-KR" sz="1400" dirty="0" smtClean="0"/>
              <a:t>.</a:t>
            </a:r>
            <a:endParaRPr lang="en-US" altLang="ko-KR" sz="1400" dirty="0"/>
          </a:p>
        </p:txBody>
      </p:sp>
      <p:cxnSp>
        <p:nvCxnSpPr>
          <p:cNvPr id="25" name="직선 연결선 24"/>
          <p:cNvCxnSpPr/>
          <p:nvPr/>
        </p:nvCxnSpPr>
        <p:spPr>
          <a:xfrm>
            <a:off x="188640" y="6300192"/>
            <a:ext cx="6264696" cy="0"/>
          </a:xfrm>
          <a:prstGeom prst="line">
            <a:avLst/>
          </a:prstGeom>
          <a:ln w="254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7120" y="251520"/>
            <a:ext cx="39259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b="1" dirty="0" smtClean="0">
                <a:solidFill>
                  <a:schemeClr val="bg1"/>
                </a:solidFill>
              </a:rPr>
              <a:t>심사수락</a:t>
            </a:r>
            <a:r>
              <a:rPr lang="en-US" altLang="ko-KR" sz="1400" b="1" dirty="0" smtClean="0">
                <a:solidFill>
                  <a:schemeClr val="bg1"/>
                </a:solidFill>
              </a:rPr>
              <a:t>/</a:t>
            </a:r>
            <a:r>
              <a:rPr lang="ko-KR" altLang="en-US" sz="1400" b="1" dirty="0" smtClean="0">
                <a:solidFill>
                  <a:schemeClr val="bg1"/>
                </a:solidFill>
              </a:rPr>
              <a:t>거부</a:t>
            </a:r>
            <a:r>
              <a:rPr lang="en-US" altLang="ko-KR" sz="1400" b="1" dirty="0" smtClean="0">
                <a:solidFill>
                  <a:schemeClr val="bg1"/>
                </a:solidFill>
              </a:rPr>
              <a:t>(Accept </a:t>
            </a:r>
            <a:r>
              <a:rPr lang="en-US" altLang="ko-KR" sz="1400" b="1" dirty="0">
                <a:solidFill>
                  <a:schemeClr val="bg1"/>
                </a:solidFill>
              </a:rPr>
              <a:t>or </a:t>
            </a:r>
            <a:r>
              <a:rPr lang="en-US" altLang="ko-KR" sz="1400" b="1" dirty="0" smtClean="0">
                <a:solidFill>
                  <a:schemeClr val="bg1"/>
                </a:solidFill>
              </a:rPr>
              <a:t>Decline)</a:t>
            </a:r>
            <a:endParaRPr lang="ko-KR" altLang="en-US" sz="1400" b="1" dirty="0">
              <a:solidFill>
                <a:schemeClr val="bg1"/>
              </a:solidFill>
            </a:endParaRP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 dirty="0"/>
          </a:p>
        </p:txBody>
      </p:sp>
      <p:grpSp>
        <p:nvGrpSpPr>
          <p:cNvPr id="26" name="그룹 25"/>
          <p:cNvGrpSpPr/>
          <p:nvPr/>
        </p:nvGrpSpPr>
        <p:grpSpPr>
          <a:xfrm>
            <a:off x="1412776" y="1816614"/>
            <a:ext cx="360040" cy="360040"/>
            <a:chOff x="4716016" y="1268760"/>
            <a:chExt cx="360040" cy="360040"/>
          </a:xfrm>
        </p:grpSpPr>
        <p:sp>
          <p:nvSpPr>
            <p:cNvPr id="27" name="타원 26"/>
            <p:cNvSpPr/>
            <p:nvPr/>
          </p:nvSpPr>
          <p:spPr>
            <a:xfrm>
              <a:off x="4716016" y="1268760"/>
              <a:ext cx="360040" cy="360040"/>
            </a:xfrm>
            <a:prstGeom prst="ellipse">
              <a:avLst/>
            </a:prstGeom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4716016" y="1288201"/>
              <a:ext cx="36004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600" b="1" dirty="0" smtClean="0">
                  <a:solidFill>
                    <a:schemeClr val="bg1"/>
                  </a:solidFill>
                </a:rPr>
                <a:t>1</a:t>
              </a:r>
              <a:endParaRPr lang="ko-KR" altLang="en-US" sz="16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22" name="그룹 21"/>
          <p:cNvGrpSpPr/>
          <p:nvPr/>
        </p:nvGrpSpPr>
        <p:grpSpPr>
          <a:xfrm>
            <a:off x="5733256" y="3563888"/>
            <a:ext cx="360040" cy="360040"/>
            <a:chOff x="4716016" y="1268760"/>
            <a:chExt cx="360040" cy="360040"/>
          </a:xfrm>
        </p:grpSpPr>
        <p:sp>
          <p:nvSpPr>
            <p:cNvPr id="23" name="타원 22"/>
            <p:cNvSpPr/>
            <p:nvPr/>
          </p:nvSpPr>
          <p:spPr>
            <a:xfrm>
              <a:off x="4716016" y="1268760"/>
              <a:ext cx="360040" cy="360040"/>
            </a:xfrm>
            <a:prstGeom prst="ellipse">
              <a:avLst/>
            </a:prstGeom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4716016" y="1288201"/>
              <a:ext cx="36004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600" b="1" dirty="0" smtClean="0">
                  <a:solidFill>
                    <a:schemeClr val="bg1"/>
                  </a:solidFill>
                </a:rPr>
                <a:t>2</a:t>
              </a:r>
              <a:endParaRPr lang="ko-KR" altLang="en-US" sz="16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0" name="Rectangle 8"/>
          <p:cNvSpPr>
            <a:spLocks noChangeArrowheads="1"/>
          </p:cNvSpPr>
          <p:nvPr/>
        </p:nvSpPr>
        <p:spPr bwMode="auto">
          <a:xfrm>
            <a:off x="0" y="0"/>
            <a:ext cx="6858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1" name="직사각형 30"/>
          <p:cNvSpPr/>
          <p:nvPr/>
        </p:nvSpPr>
        <p:spPr>
          <a:xfrm>
            <a:off x="5697252" y="3941084"/>
            <a:ext cx="612068" cy="124805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83756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9" name="_x197377792" descr="EMB000015a4355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80" y="3059832"/>
            <a:ext cx="5760640" cy="3096344"/>
          </a:xfrm>
          <a:prstGeom prst="rect">
            <a:avLst/>
          </a:prstGeom>
          <a:noFill/>
          <a:ln>
            <a:solidFill>
              <a:schemeClr val="accent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7" name="_x195031712" descr="EMB000015a4355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478" y="1197583"/>
            <a:ext cx="5767842" cy="1492250"/>
          </a:xfrm>
          <a:prstGeom prst="rect">
            <a:avLst/>
          </a:prstGeom>
          <a:noFill/>
          <a:ln>
            <a:solidFill>
              <a:schemeClr val="accent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TextBox 23"/>
          <p:cNvSpPr txBox="1"/>
          <p:nvPr/>
        </p:nvSpPr>
        <p:spPr>
          <a:xfrm>
            <a:off x="541478" y="6859413"/>
            <a:ext cx="598386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80975" indent="-180975" eaLnBrk="0" latinLnBrk="0" hangingPunct="0">
              <a:buAutoNum type="arabicPeriod"/>
            </a:pPr>
            <a:r>
              <a:rPr lang="ko-KR" altLang="en-US" sz="1400" dirty="0" smtClean="0"/>
              <a:t>수락한 논문의 심사를 진행하기 위하여 </a:t>
            </a:r>
            <a:r>
              <a:rPr lang="en-US" altLang="ko-KR" sz="1400" dirty="0"/>
              <a:t>“Incomplete </a:t>
            </a:r>
            <a:r>
              <a:rPr lang="en-US" altLang="ko-KR" sz="1400" dirty="0" smtClean="0"/>
              <a:t>Reviews”</a:t>
            </a:r>
            <a:r>
              <a:rPr lang="ko-KR" altLang="en-US" sz="1400" dirty="0" smtClean="0"/>
              <a:t>를 클릭합니다</a:t>
            </a:r>
            <a:r>
              <a:rPr lang="en-US" altLang="ko-KR" sz="1400" dirty="0" smtClean="0"/>
              <a:t>.</a:t>
            </a:r>
            <a:endParaRPr lang="ko-KR" altLang="en-US" sz="1400" dirty="0"/>
          </a:p>
          <a:p>
            <a:pPr marL="180975" indent="-180975" eaLnBrk="0" latinLnBrk="0" hangingPunct="0">
              <a:buAutoNum type="arabicPeriod"/>
            </a:pPr>
            <a:r>
              <a:rPr lang="ko-KR" altLang="en-US" sz="1400" dirty="0" smtClean="0"/>
              <a:t>검토를 완료한 </a:t>
            </a:r>
            <a:r>
              <a:rPr lang="ko-KR" altLang="en-US" sz="1400" dirty="0"/>
              <a:t>후</a:t>
            </a:r>
            <a:r>
              <a:rPr lang="en-US" altLang="ko-KR" sz="1400" dirty="0"/>
              <a:t>, </a:t>
            </a:r>
            <a:r>
              <a:rPr lang="ko-KR" altLang="en-US" sz="1400" dirty="0" smtClean="0"/>
              <a:t>해당 논문의 심사를 </a:t>
            </a:r>
            <a:r>
              <a:rPr lang="ko-KR" altLang="en-US" sz="1400" dirty="0"/>
              <a:t>진행하기 위해서는 “</a:t>
            </a:r>
            <a:r>
              <a:rPr lang="en-US" altLang="ko-KR" sz="1400" dirty="0"/>
              <a:t>Submit Recommendation"</a:t>
            </a:r>
            <a:r>
              <a:rPr lang="ko-KR" altLang="en-US" sz="1400" dirty="0"/>
              <a:t>을 </a:t>
            </a:r>
            <a:r>
              <a:rPr lang="ko-KR" altLang="en-US" sz="1400" dirty="0" smtClean="0"/>
              <a:t>클릭하면 심사 결과 등록 화면으로 이동합니다</a:t>
            </a:r>
            <a:r>
              <a:rPr lang="en-US" altLang="ko-KR" sz="1400" dirty="0" smtClean="0"/>
              <a:t>.</a:t>
            </a:r>
          </a:p>
        </p:txBody>
      </p:sp>
      <p:cxnSp>
        <p:nvCxnSpPr>
          <p:cNvPr id="25" name="직선 연결선 24"/>
          <p:cNvCxnSpPr/>
          <p:nvPr/>
        </p:nvCxnSpPr>
        <p:spPr>
          <a:xfrm>
            <a:off x="188640" y="6632356"/>
            <a:ext cx="6264696" cy="0"/>
          </a:xfrm>
          <a:prstGeom prst="line">
            <a:avLst/>
          </a:prstGeom>
          <a:ln w="254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44624" y="251520"/>
            <a:ext cx="39259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b="1" dirty="0" smtClean="0">
                <a:solidFill>
                  <a:schemeClr val="bg1"/>
                </a:solidFill>
              </a:rPr>
              <a:t>논문 심사</a:t>
            </a:r>
            <a:r>
              <a:rPr lang="en-US" altLang="ko-KR" sz="1400" b="1" dirty="0">
                <a:solidFill>
                  <a:schemeClr val="bg1"/>
                </a:solidFill>
              </a:rPr>
              <a:t>(</a:t>
            </a:r>
            <a:r>
              <a:rPr lang="en-US" altLang="ko-KR" sz="1400" b="1" dirty="0" smtClean="0">
                <a:solidFill>
                  <a:schemeClr val="bg1"/>
                </a:solidFill>
              </a:rPr>
              <a:t>Incomplete Reviews)(1)</a:t>
            </a:r>
            <a:endParaRPr lang="ko-KR" altLang="en-US" sz="1400" b="1" dirty="0">
              <a:solidFill>
                <a:schemeClr val="bg1"/>
              </a:solidFill>
            </a:endParaRP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 dirty="0"/>
          </a:p>
        </p:txBody>
      </p:sp>
      <p:grpSp>
        <p:nvGrpSpPr>
          <p:cNvPr id="26" name="그룹 25"/>
          <p:cNvGrpSpPr/>
          <p:nvPr/>
        </p:nvGrpSpPr>
        <p:grpSpPr>
          <a:xfrm>
            <a:off x="1412776" y="2123728"/>
            <a:ext cx="360040" cy="360040"/>
            <a:chOff x="4716016" y="1268760"/>
            <a:chExt cx="360040" cy="360040"/>
          </a:xfrm>
        </p:grpSpPr>
        <p:sp>
          <p:nvSpPr>
            <p:cNvPr id="27" name="타원 26"/>
            <p:cNvSpPr/>
            <p:nvPr/>
          </p:nvSpPr>
          <p:spPr>
            <a:xfrm>
              <a:off x="4716016" y="1268760"/>
              <a:ext cx="360040" cy="360040"/>
            </a:xfrm>
            <a:prstGeom prst="ellipse">
              <a:avLst/>
            </a:prstGeom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4716016" y="1288201"/>
              <a:ext cx="36004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600" b="1" dirty="0" smtClean="0">
                  <a:solidFill>
                    <a:schemeClr val="bg1"/>
                  </a:solidFill>
                </a:rPr>
                <a:t>1</a:t>
              </a:r>
              <a:endParaRPr lang="ko-KR" altLang="en-US" sz="16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6858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0" y="0"/>
            <a:ext cx="6858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0" y="0"/>
            <a:ext cx="6858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2" name="직사각형 31"/>
          <p:cNvSpPr/>
          <p:nvPr/>
        </p:nvSpPr>
        <p:spPr>
          <a:xfrm>
            <a:off x="562630" y="2401127"/>
            <a:ext cx="884650" cy="124805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3" name="직사각형 32"/>
          <p:cNvSpPr/>
          <p:nvPr/>
        </p:nvSpPr>
        <p:spPr>
          <a:xfrm>
            <a:off x="4973686" y="5004048"/>
            <a:ext cx="1119610" cy="216024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18" name="그룹 17"/>
          <p:cNvGrpSpPr/>
          <p:nvPr/>
        </p:nvGrpSpPr>
        <p:grpSpPr>
          <a:xfrm>
            <a:off x="4793666" y="4716016"/>
            <a:ext cx="360040" cy="360040"/>
            <a:chOff x="4716016" y="1268760"/>
            <a:chExt cx="360040" cy="360040"/>
          </a:xfrm>
        </p:grpSpPr>
        <p:sp>
          <p:nvSpPr>
            <p:cNvPr id="19" name="타원 18"/>
            <p:cNvSpPr/>
            <p:nvPr/>
          </p:nvSpPr>
          <p:spPr>
            <a:xfrm>
              <a:off x="4716016" y="1268760"/>
              <a:ext cx="360040" cy="360040"/>
            </a:xfrm>
            <a:prstGeom prst="ellipse">
              <a:avLst/>
            </a:prstGeom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4716016" y="1288201"/>
              <a:ext cx="36004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600" b="1" dirty="0" smtClean="0">
                  <a:solidFill>
                    <a:schemeClr val="bg1"/>
                  </a:solidFill>
                </a:rPr>
                <a:t>2</a:t>
              </a:r>
              <a:endParaRPr lang="ko-KR" altLang="en-US" sz="1600" b="1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12135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1" name="_x197377312" descr="EMB000015a4355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478" y="1115616"/>
            <a:ext cx="5767842" cy="3043777"/>
          </a:xfrm>
          <a:prstGeom prst="rect">
            <a:avLst/>
          </a:prstGeom>
          <a:noFill/>
          <a:ln>
            <a:solidFill>
              <a:schemeClr val="accent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TextBox 23"/>
          <p:cNvSpPr txBox="1"/>
          <p:nvPr/>
        </p:nvSpPr>
        <p:spPr>
          <a:xfrm>
            <a:off x="541478" y="6948264"/>
            <a:ext cx="598386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80975" indent="-180975">
              <a:buFontTx/>
              <a:buAutoNum type="arabicPeriod"/>
            </a:pPr>
            <a:r>
              <a:rPr lang="ko-KR" altLang="en-US" sz="1400" dirty="0" smtClean="0"/>
              <a:t>저자와 </a:t>
            </a:r>
            <a:r>
              <a:rPr lang="ko-KR" altLang="en-US" sz="1400" dirty="0"/>
              <a:t>담당 </a:t>
            </a:r>
            <a:r>
              <a:rPr lang="ko-KR" altLang="en-US" sz="1400" dirty="0" smtClean="0"/>
              <a:t>편집위원에게 </a:t>
            </a:r>
            <a:r>
              <a:rPr lang="ko-KR" altLang="en-US" sz="1400" dirty="0"/>
              <a:t>보낼 메시지를 </a:t>
            </a:r>
            <a:r>
              <a:rPr lang="ko-KR" altLang="en-US" sz="1400" dirty="0" smtClean="0"/>
              <a:t>입력 창에 </a:t>
            </a:r>
            <a:r>
              <a:rPr lang="ko-KR" altLang="en-US" sz="1400" dirty="0"/>
              <a:t>입력한 후 심사 판정 결과의 라디오 박스에 </a:t>
            </a:r>
            <a:r>
              <a:rPr lang="ko-KR" altLang="en-US" sz="1400" dirty="0" smtClean="0"/>
              <a:t>선택합니다</a:t>
            </a:r>
            <a:r>
              <a:rPr lang="en-US" altLang="ko-KR" sz="1400" dirty="0" smtClean="0"/>
              <a:t>.</a:t>
            </a:r>
          </a:p>
          <a:p>
            <a:pPr marL="180975" indent="-180975">
              <a:buFontTx/>
              <a:buAutoNum type="arabicPeriod"/>
            </a:pPr>
            <a:r>
              <a:rPr lang="ko-KR" altLang="en-US" sz="1400" dirty="0" smtClean="0"/>
              <a:t>심사가 </a:t>
            </a:r>
            <a:r>
              <a:rPr lang="ko-KR" altLang="en-US" sz="1400" dirty="0"/>
              <a:t>완료되면 “</a:t>
            </a:r>
            <a:r>
              <a:rPr lang="en-US" altLang="ko-KR" sz="1400" dirty="0"/>
              <a:t>Proceed" </a:t>
            </a:r>
            <a:r>
              <a:rPr lang="ko-KR" altLang="en-US" sz="1400" dirty="0"/>
              <a:t>링크를 클릭하십시오</a:t>
            </a:r>
            <a:r>
              <a:rPr lang="en-US" altLang="ko-KR" sz="1400" dirty="0"/>
              <a:t>.</a:t>
            </a:r>
          </a:p>
          <a:p>
            <a:pPr marL="180975" indent="-180975">
              <a:buFontTx/>
              <a:buAutoNum type="arabicPeriod"/>
            </a:pPr>
            <a:r>
              <a:rPr lang="ko-KR" altLang="en-US" sz="1400" dirty="0"/>
              <a:t>임시로 작성 결과를 저장하시려면 “</a:t>
            </a:r>
            <a:r>
              <a:rPr lang="en-US" altLang="ko-KR" sz="1400" dirty="0"/>
              <a:t>Save &amp; Exit" </a:t>
            </a:r>
            <a:r>
              <a:rPr lang="ko-KR" altLang="en-US" sz="1400" dirty="0"/>
              <a:t>링크를 </a:t>
            </a:r>
            <a:r>
              <a:rPr lang="ko-KR" altLang="en-US" sz="1400" dirty="0" smtClean="0"/>
              <a:t>클릭합니다</a:t>
            </a:r>
            <a:r>
              <a:rPr lang="en-US" altLang="ko-KR" sz="1400" dirty="0" smtClean="0"/>
              <a:t>.</a:t>
            </a:r>
          </a:p>
          <a:p>
            <a:pPr marL="180975" indent="-180975">
              <a:buFontTx/>
              <a:buAutoNum type="arabicPeriod"/>
            </a:pPr>
            <a:r>
              <a:rPr lang="ko-KR" altLang="en-US" sz="1400" dirty="0"/>
              <a:t>“</a:t>
            </a:r>
            <a:r>
              <a:rPr lang="en-US" altLang="ko-KR" sz="1400" dirty="0"/>
              <a:t>Proceed"</a:t>
            </a:r>
            <a:r>
              <a:rPr lang="ko-KR" altLang="en-US" sz="1400" dirty="0"/>
              <a:t>를 클릭하면 메일로 발송될 심사결과가 화면에 출력됩니다</a:t>
            </a:r>
            <a:r>
              <a:rPr lang="en-US" altLang="ko-KR" sz="1400" dirty="0" smtClean="0"/>
              <a:t>.</a:t>
            </a:r>
            <a:r>
              <a:rPr lang="ko-KR" altLang="en-US" sz="1400" dirty="0" smtClean="0"/>
              <a:t>메시지 </a:t>
            </a:r>
            <a:r>
              <a:rPr lang="ko-KR" altLang="en-US" sz="1400" dirty="0"/>
              <a:t>내용을 확인하시고</a:t>
            </a:r>
            <a:r>
              <a:rPr lang="en-US" altLang="ko-KR" sz="1400" dirty="0"/>
              <a:t>, “Send"</a:t>
            </a:r>
            <a:r>
              <a:rPr lang="ko-KR" altLang="en-US" sz="1400" dirty="0"/>
              <a:t>를 클릭하시면 심사가 완료됩니다</a:t>
            </a:r>
            <a:r>
              <a:rPr lang="en-US" altLang="ko-KR" sz="1400" dirty="0"/>
              <a:t>.</a:t>
            </a:r>
            <a:endParaRPr lang="en-US" altLang="ko-KR" sz="1400" dirty="0" smtClean="0"/>
          </a:p>
        </p:txBody>
      </p:sp>
      <p:cxnSp>
        <p:nvCxnSpPr>
          <p:cNvPr id="25" name="직선 연결선 24"/>
          <p:cNvCxnSpPr/>
          <p:nvPr/>
        </p:nvCxnSpPr>
        <p:spPr>
          <a:xfrm>
            <a:off x="188640" y="6836197"/>
            <a:ext cx="6264696" cy="0"/>
          </a:xfrm>
          <a:prstGeom prst="line">
            <a:avLst/>
          </a:prstGeom>
          <a:ln w="254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44624" y="251520"/>
            <a:ext cx="378192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b="1" dirty="0">
                <a:solidFill>
                  <a:schemeClr val="bg1"/>
                </a:solidFill>
              </a:rPr>
              <a:t>논문 심사</a:t>
            </a:r>
            <a:r>
              <a:rPr lang="en-US" altLang="ko-KR" sz="1400" b="1" dirty="0">
                <a:solidFill>
                  <a:schemeClr val="bg1"/>
                </a:solidFill>
              </a:rPr>
              <a:t>(Incomplete Reviews</a:t>
            </a:r>
            <a:r>
              <a:rPr lang="en-US" altLang="ko-KR" sz="1400" b="1" dirty="0" smtClean="0">
                <a:solidFill>
                  <a:schemeClr val="bg1"/>
                </a:solidFill>
              </a:rPr>
              <a:t>)(2)</a:t>
            </a:r>
            <a:endParaRPr lang="en-US" altLang="ko-KR" sz="1400" b="1" dirty="0">
              <a:solidFill>
                <a:schemeClr val="bg1"/>
              </a:solidFill>
            </a:endParaRP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29" name="직사각형 28"/>
          <p:cNvSpPr/>
          <p:nvPr/>
        </p:nvSpPr>
        <p:spPr>
          <a:xfrm>
            <a:off x="555596" y="3851920"/>
            <a:ext cx="2081316" cy="216024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6858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0" y="0"/>
            <a:ext cx="6858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9" name="Rectangle 6"/>
          <p:cNvSpPr>
            <a:spLocks noChangeArrowheads="1"/>
          </p:cNvSpPr>
          <p:nvPr/>
        </p:nvSpPr>
        <p:spPr bwMode="auto">
          <a:xfrm>
            <a:off x="0" y="0"/>
            <a:ext cx="6858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grpSp>
        <p:nvGrpSpPr>
          <p:cNvPr id="21" name="그룹 20"/>
          <p:cNvGrpSpPr/>
          <p:nvPr/>
        </p:nvGrpSpPr>
        <p:grpSpPr>
          <a:xfrm>
            <a:off x="5805264" y="3563888"/>
            <a:ext cx="360040" cy="360040"/>
            <a:chOff x="4716016" y="1268760"/>
            <a:chExt cx="360040" cy="360040"/>
          </a:xfrm>
        </p:grpSpPr>
        <p:sp>
          <p:nvSpPr>
            <p:cNvPr id="22" name="타원 21"/>
            <p:cNvSpPr/>
            <p:nvPr/>
          </p:nvSpPr>
          <p:spPr>
            <a:xfrm>
              <a:off x="4716016" y="1268760"/>
              <a:ext cx="360040" cy="360040"/>
            </a:xfrm>
            <a:prstGeom prst="ellipse">
              <a:avLst/>
            </a:prstGeom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4716016" y="1288201"/>
              <a:ext cx="36004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600" b="1" dirty="0" smtClean="0">
                  <a:solidFill>
                    <a:schemeClr val="bg1"/>
                  </a:solidFill>
                </a:rPr>
                <a:t>2</a:t>
              </a:r>
              <a:endParaRPr lang="ko-KR" altLang="en-US" sz="16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0" name="Rectangle 8"/>
          <p:cNvSpPr>
            <a:spLocks noChangeArrowheads="1"/>
          </p:cNvSpPr>
          <p:nvPr/>
        </p:nvSpPr>
        <p:spPr bwMode="auto">
          <a:xfrm>
            <a:off x="0" y="0"/>
            <a:ext cx="6858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grpSp>
        <p:nvGrpSpPr>
          <p:cNvPr id="26" name="그룹 25"/>
          <p:cNvGrpSpPr/>
          <p:nvPr/>
        </p:nvGrpSpPr>
        <p:grpSpPr>
          <a:xfrm>
            <a:off x="1575544" y="3491880"/>
            <a:ext cx="360040" cy="360040"/>
            <a:chOff x="4716016" y="1268760"/>
            <a:chExt cx="360040" cy="360040"/>
          </a:xfrm>
        </p:grpSpPr>
        <p:sp>
          <p:nvSpPr>
            <p:cNvPr id="27" name="타원 26"/>
            <p:cNvSpPr/>
            <p:nvPr/>
          </p:nvSpPr>
          <p:spPr>
            <a:xfrm>
              <a:off x="4716016" y="1268760"/>
              <a:ext cx="360040" cy="360040"/>
            </a:xfrm>
            <a:prstGeom prst="ellipse">
              <a:avLst/>
            </a:prstGeom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4716016" y="1288201"/>
              <a:ext cx="36004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600" b="1" dirty="0" smtClean="0">
                  <a:solidFill>
                    <a:schemeClr val="bg1"/>
                  </a:solidFill>
                </a:rPr>
                <a:t>1</a:t>
              </a:r>
              <a:endParaRPr lang="ko-KR" altLang="en-US" sz="16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30" name="직사각형 29"/>
          <p:cNvSpPr/>
          <p:nvPr/>
        </p:nvSpPr>
        <p:spPr>
          <a:xfrm>
            <a:off x="5661248" y="3945194"/>
            <a:ext cx="608610" cy="216024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31" name="그룹 30"/>
          <p:cNvGrpSpPr/>
          <p:nvPr/>
        </p:nvGrpSpPr>
        <p:grpSpPr>
          <a:xfrm>
            <a:off x="5157192" y="3671900"/>
            <a:ext cx="360040" cy="360040"/>
            <a:chOff x="4716016" y="1268760"/>
            <a:chExt cx="360040" cy="360040"/>
          </a:xfrm>
        </p:grpSpPr>
        <p:sp>
          <p:nvSpPr>
            <p:cNvPr id="32" name="타원 31"/>
            <p:cNvSpPr/>
            <p:nvPr/>
          </p:nvSpPr>
          <p:spPr>
            <a:xfrm>
              <a:off x="4716016" y="1268760"/>
              <a:ext cx="360040" cy="360040"/>
            </a:xfrm>
            <a:prstGeom prst="ellipse">
              <a:avLst/>
            </a:prstGeom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4716016" y="1288201"/>
              <a:ext cx="36004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600" b="1" dirty="0" smtClean="0">
                  <a:solidFill>
                    <a:schemeClr val="bg1"/>
                  </a:solidFill>
                </a:rPr>
                <a:t>3</a:t>
              </a:r>
              <a:endParaRPr lang="ko-KR" altLang="en-US" sz="16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34" name="직사각형 33"/>
          <p:cNvSpPr/>
          <p:nvPr/>
        </p:nvSpPr>
        <p:spPr>
          <a:xfrm>
            <a:off x="5196654" y="4027835"/>
            <a:ext cx="608610" cy="216024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Rectangle 10"/>
          <p:cNvSpPr>
            <a:spLocks noChangeArrowheads="1"/>
          </p:cNvSpPr>
          <p:nvPr/>
        </p:nvSpPr>
        <p:spPr bwMode="auto">
          <a:xfrm>
            <a:off x="0" y="0"/>
            <a:ext cx="6858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6153" name="_x195031072" descr="EMB000015a4356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5564" y="4432578"/>
            <a:ext cx="3329620" cy="2325362"/>
          </a:xfrm>
          <a:prstGeom prst="rect">
            <a:avLst/>
          </a:prstGeom>
          <a:noFill/>
          <a:ln>
            <a:solidFill>
              <a:schemeClr val="accent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5" name="그룹 34"/>
          <p:cNvGrpSpPr/>
          <p:nvPr/>
        </p:nvGrpSpPr>
        <p:grpSpPr>
          <a:xfrm>
            <a:off x="2204864" y="4243859"/>
            <a:ext cx="360040" cy="360040"/>
            <a:chOff x="4716016" y="1268760"/>
            <a:chExt cx="360040" cy="360040"/>
          </a:xfrm>
        </p:grpSpPr>
        <p:sp>
          <p:nvSpPr>
            <p:cNvPr id="36" name="타원 35"/>
            <p:cNvSpPr/>
            <p:nvPr/>
          </p:nvSpPr>
          <p:spPr>
            <a:xfrm>
              <a:off x="4716016" y="1268760"/>
              <a:ext cx="360040" cy="360040"/>
            </a:xfrm>
            <a:prstGeom prst="ellipse">
              <a:avLst/>
            </a:prstGeom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4716016" y="1288201"/>
              <a:ext cx="36004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600" b="1" dirty="0" smtClean="0">
                  <a:solidFill>
                    <a:schemeClr val="bg1"/>
                  </a:solidFill>
                </a:rPr>
                <a:t>4</a:t>
              </a:r>
              <a:endParaRPr lang="ko-KR" altLang="en-US" sz="1600" b="1" dirty="0">
                <a:solidFill>
                  <a:schemeClr val="bg1"/>
                </a:solidFill>
              </a:endParaRPr>
            </a:p>
          </p:txBody>
        </p:sp>
      </p:grpSp>
      <p:cxnSp>
        <p:nvCxnSpPr>
          <p:cNvPr id="14" name="꺾인 연결선 13"/>
          <p:cNvCxnSpPr>
            <a:stCxn id="30" idx="2"/>
            <a:endCxn id="6153" idx="3"/>
          </p:cNvCxnSpPr>
          <p:nvPr/>
        </p:nvCxnSpPr>
        <p:spPr>
          <a:xfrm rot="5400000">
            <a:off x="4808349" y="4438054"/>
            <a:ext cx="1434041" cy="880369"/>
          </a:xfrm>
          <a:prstGeom prst="bentConnector2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42815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91" name="_x197374272" descr="EMB000015a4356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80" y="3201802"/>
            <a:ext cx="5760640" cy="3962485"/>
          </a:xfrm>
          <a:prstGeom prst="rect">
            <a:avLst/>
          </a:prstGeom>
          <a:noFill/>
          <a:ln>
            <a:solidFill>
              <a:schemeClr val="accent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9" name="_x197374992" descr="EMB000015a4356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80" y="1159703"/>
            <a:ext cx="5760640" cy="1756113"/>
          </a:xfrm>
          <a:prstGeom prst="rect">
            <a:avLst/>
          </a:prstGeom>
          <a:noFill/>
          <a:ln>
            <a:solidFill>
              <a:schemeClr val="accent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그룹 7"/>
          <p:cNvGrpSpPr/>
          <p:nvPr/>
        </p:nvGrpSpPr>
        <p:grpSpPr>
          <a:xfrm>
            <a:off x="332656" y="2267744"/>
            <a:ext cx="360040" cy="360040"/>
            <a:chOff x="4716016" y="1268760"/>
            <a:chExt cx="360040" cy="360040"/>
          </a:xfrm>
        </p:grpSpPr>
        <p:sp>
          <p:nvSpPr>
            <p:cNvPr id="9" name="타원 8"/>
            <p:cNvSpPr/>
            <p:nvPr/>
          </p:nvSpPr>
          <p:spPr>
            <a:xfrm>
              <a:off x="4716016" y="1268760"/>
              <a:ext cx="360040" cy="360040"/>
            </a:xfrm>
            <a:prstGeom prst="ellipse">
              <a:avLst/>
            </a:prstGeom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4716016" y="1288201"/>
              <a:ext cx="36004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600" b="1" dirty="0" smtClean="0">
                  <a:solidFill>
                    <a:schemeClr val="bg1"/>
                  </a:solidFill>
                </a:rPr>
                <a:t>1</a:t>
              </a:r>
              <a:endParaRPr lang="ko-KR" altLang="en-US" sz="16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8" name="TextBox 17"/>
          <p:cNvSpPr txBox="1"/>
          <p:nvPr/>
        </p:nvSpPr>
        <p:spPr>
          <a:xfrm>
            <a:off x="44624" y="251520"/>
            <a:ext cx="396044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b="1" dirty="0" smtClean="0">
                <a:solidFill>
                  <a:schemeClr val="bg1"/>
                </a:solidFill>
              </a:rPr>
              <a:t>심사이력</a:t>
            </a:r>
            <a:r>
              <a:rPr lang="en-US" altLang="ko-KR" sz="1400" b="1" dirty="0" smtClean="0">
                <a:solidFill>
                  <a:schemeClr val="bg1"/>
                </a:solidFill>
              </a:rPr>
              <a:t>(Review History)</a:t>
            </a:r>
            <a:endParaRPr lang="ko-KR" altLang="en-US" sz="1400" b="1" dirty="0">
              <a:solidFill>
                <a:schemeClr val="bg1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13608" y="7576591"/>
            <a:ext cx="618230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80975" indent="-180975" eaLnBrk="0" latinLnBrk="0" hangingPunct="0">
              <a:buAutoNum type="arabicPeriod"/>
            </a:pPr>
            <a:r>
              <a:rPr lang="ko-KR" altLang="en-US" sz="1400" dirty="0"/>
              <a:t>본인이 </a:t>
            </a:r>
            <a:r>
              <a:rPr lang="ko-KR" altLang="en-US" sz="1400" dirty="0" smtClean="0"/>
              <a:t>심사한 </a:t>
            </a:r>
            <a:r>
              <a:rPr lang="ko-KR" altLang="en-US" sz="1400" dirty="0"/>
              <a:t>논문에 대한 심사 이력을 목록으로 확인 할 수 있습니다</a:t>
            </a:r>
            <a:r>
              <a:rPr lang="en-US" altLang="ko-KR" sz="1400" dirty="0" smtClean="0"/>
              <a:t>.</a:t>
            </a:r>
          </a:p>
          <a:p>
            <a:pPr marL="180975" indent="-180975" eaLnBrk="0" latinLnBrk="0" hangingPunct="0">
              <a:buAutoNum type="arabicPeriod"/>
            </a:pPr>
            <a:r>
              <a:rPr lang="ko-KR" altLang="en-US" sz="1400" dirty="0" smtClean="0"/>
              <a:t>투고부터 최종판정까지의 모든 논문 이력 및 심사결과를 열람할 수 있습니다</a:t>
            </a:r>
            <a:r>
              <a:rPr lang="en-US" altLang="ko-KR" sz="1400" dirty="0" smtClean="0"/>
              <a:t>.</a:t>
            </a:r>
          </a:p>
        </p:txBody>
      </p:sp>
      <p:cxnSp>
        <p:nvCxnSpPr>
          <p:cNvPr id="20" name="직선 연결선 19"/>
          <p:cNvCxnSpPr/>
          <p:nvPr/>
        </p:nvCxnSpPr>
        <p:spPr>
          <a:xfrm>
            <a:off x="188640" y="7449998"/>
            <a:ext cx="6264696" cy="0"/>
          </a:xfrm>
          <a:prstGeom prst="line">
            <a:avLst/>
          </a:prstGeom>
          <a:ln w="254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21" name="Rectangle 4"/>
          <p:cNvSpPr>
            <a:spLocks noChangeArrowheads="1"/>
          </p:cNvSpPr>
          <p:nvPr/>
        </p:nvSpPr>
        <p:spPr bwMode="auto">
          <a:xfrm>
            <a:off x="0" y="0"/>
            <a:ext cx="6858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7" name="Rectangle 6"/>
          <p:cNvSpPr>
            <a:spLocks noChangeArrowheads="1"/>
          </p:cNvSpPr>
          <p:nvPr/>
        </p:nvSpPr>
        <p:spPr bwMode="auto">
          <a:xfrm>
            <a:off x="0" y="0"/>
            <a:ext cx="6858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8" name="Rectangle 8"/>
          <p:cNvSpPr>
            <a:spLocks noChangeArrowheads="1"/>
          </p:cNvSpPr>
          <p:nvPr/>
        </p:nvSpPr>
        <p:spPr bwMode="auto">
          <a:xfrm>
            <a:off x="0" y="0"/>
            <a:ext cx="6858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grpSp>
        <p:nvGrpSpPr>
          <p:cNvPr id="34" name="그룹 33"/>
          <p:cNvGrpSpPr/>
          <p:nvPr/>
        </p:nvGrpSpPr>
        <p:grpSpPr>
          <a:xfrm>
            <a:off x="1340768" y="3563888"/>
            <a:ext cx="360040" cy="360040"/>
            <a:chOff x="4716016" y="1268760"/>
            <a:chExt cx="360040" cy="360040"/>
          </a:xfrm>
        </p:grpSpPr>
        <p:sp>
          <p:nvSpPr>
            <p:cNvPr id="35" name="타원 34"/>
            <p:cNvSpPr/>
            <p:nvPr/>
          </p:nvSpPr>
          <p:spPr>
            <a:xfrm>
              <a:off x="4716016" y="1268760"/>
              <a:ext cx="360040" cy="360040"/>
            </a:xfrm>
            <a:prstGeom prst="ellipse">
              <a:avLst/>
            </a:prstGeom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4716016" y="1288201"/>
              <a:ext cx="36004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600" b="1" dirty="0" smtClean="0">
                  <a:solidFill>
                    <a:schemeClr val="bg1"/>
                  </a:solidFill>
                </a:rPr>
                <a:t>2</a:t>
              </a:r>
              <a:endParaRPr lang="ko-KR" altLang="en-US" sz="16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29" name="Rectangle 10"/>
          <p:cNvSpPr>
            <a:spLocks noChangeArrowheads="1"/>
          </p:cNvSpPr>
          <p:nvPr/>
        </p:nvSpPr>
        <p:spPr bwMode="auto">
          <a:xfrm>
            <a:off x="0" y="0"/>
            <a:ext cx="6858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0" name="Rectangle 12"/>
          <p:cNvSpPr>
            <a:spLocks noChangeArrowheads="1"/>
          </p:cNvSpPr>
          <p:nvPr/>
        </p:nvSpPr>
        <p:spPr bwMode="auto">
          <a:xfrm>
            <a:off x="0" y="0"/>
            <a:ext cx="6858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4441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5594</TotalTime>
  <Words>439</Words>
  <Application>Microsoft Office PowerPoint</Application>
  <PresentationFormat>화면 슬라이드 쇼(4:3)</PresentationFormat>
  <Paragraphs>76</Paragraphs>
  <Slides>10</Slides>
  <Notes>9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10</vt:i4>
      </vt:variant>
    </vt:vector>
  </HeadingPairs>
  <TitlesOfParts>
    <vt:vector size="11" baseType="lpstr">
      <vt:lpstr>Office 테마</vt:lpstr>
      <vt:lpstr>ACOMS 사용자 매뉴얼</vt:lpstr>
      <vt:lpstr>목차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atit0404</dc:creator>
  <cp:lastModifiedBy>jycha</cp:lastModifiedBy>
  <cp:revision>131</cp:revision>
  <cp:lastPrinted>2015-10-08T07:42:09Z</cp:lastPrinted>
  <dcterms:created xsi:type="dcterms:W3CDTF">2015-10-05T08:02:12Z</dcterms:created>
  <dcterms:modified xsi:type="dcterms:W3CDTF">2016-03-09T09:35:46Z</dcterms:modified>
</cp:coreProperties>
</file>